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59" r:id="rId5"/>
    <p:sldId id="260" r:id="rId6"/>
    <p:sldId id="262" r:id="rId7"/>
    <p:sldId id="261" r:id="rId8"/>
    <p:sldId id="263" r:id="rId9"/>
    <p:sldId id="266" r:id="rId10"/>
    <p:sldId id="267" r:id="rId11"/>
    <p:sldId id="268" r:id="rId12"/>
    <p:sldId id="264" r:id="rId13"/>
  </p:sldIdLst>
  <p:sldSz cx="6858000" cy="9144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54" y="21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514350" y="2840568"/>
            <a:ext cx="5829300" cy="1960033"/>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A38517BE-D65B-4A9A-82ED-24319FAFDA6D}" type="datetimeFigureOut">
              <a:rPr lang="nb-NO" smtClean="0"/>
              <a:t>25.11.2018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2436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38517BE-D65B-4A9A-82ED-24319FAFDA6D}" type="datetimeFigureOut">
              <a:rPr lang="nb-NO" smtClean="0"/>
              <a:t>25.11.2018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405314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4972050" y="366185"/>
            <a:ext cx="1543050" cy="7802033"/>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342900" y="366185"/>
            <a:ext cx="4514850" cy="780203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38517BE-D65B-4A9A-82ED-24319FAFDA6D}" type="datetimeFigureOut">
              <a:rPr lang="nb-NO" smtClean="0"/>
              <a:t>25.11.2018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72534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38517BE-D65B-4A9A-82ED-24319FAFDA6D}" type="datetimeFigureOut">
              <a:rPr lang="nb-NO" smtClean="0"/>
              <a:t>25.11.2018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107571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41735" y="5875867"/>
            <a:ext cx="5829300" cy="1816100"/>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A38517BE-D65B-4A9A-82ED-24319FAFDA6D}" type="datetimeFigureOut">
              <a:rPr lang="nb-NO" smtClean="0"/>
              <a:t>25.11.2018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109716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A38517BE-D65B-4A9A-82ED-24319FAFDA6D}" type="datetimeFigureOut">
              <a:rPr lang="nb-NO" smtClean="0"/>
              <a:t>25.11.2018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405709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A38517BE-D65B-4A9A-82ED-24319FAFDA6D}" type="datetimeFigureOut">
              <a:rPr lang="nb-NO" smtClean="0"/>
              <a:t>25.11.2018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423075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A38517BE-D65B-4A9A-82ED-24319FAFDA6D}" type="datetimeFigureOut">
              <a:rPr lang="nb-NO" smtClean="0"/>
              <a:t>25.11.2018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357865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38517BE-D65B-4A9A-82ED-24319FAFDA6D}" type="datetimeFigureOut">
              <a:rPr lang="nb-NO" smtClean="0"/>
              <a:t>25.11.2018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22853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342900" y="364067"/>
            <a:ext cx="2256235" cy="154940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38517BE-D65B-4A9A-82ED-24319FAFDA6D}" type="datetimeFigureOut">
              <a:rPr lang="nb-NO" smtClean="0"/>
              <a:t>25.11.2018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299757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344216" y="6400800"/>
            <a:ext cx="4114800" cy="755651"/>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38517BE-D65B-4A9A-82ED-24319FAFDA6D}" type="datetimeFigureOut">
              <a:rPr lang="nb-NO" smtClean="0"/>
              <a:t>25.11.2018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EE803AE-AC5F-4E8E-9ABD-391C261BF7E7}" type="slidenum">
              <a:rPr lang="nb-NO" smtClean="0"/>
              <a:t>‹#›</a:t>
            </a:fld>
            <a:endParaRPr lang="nb-NO"/>
          </a:p>
        </p:txBody>
      </p:sp>
    </p:spTree>
    <p:extLst>
      <p:ext uri="{BB962C8B-B14F-4D97-AF65-F5344CB8AC3E}">
        <p14:creationId xmlns:p14="http://schemas.microsoft.com/office/powerpoint/2010/main" val="196592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38517BE-D65B-4A9A-82ED-24319FAFDA6D}" type="datetimeFigureOut">
              <a:rPr lang="nb-NO" smtClean="0"/>
              <a:t>25.11.2018</a:t>
            </a:fld>
            <a:endParaRPr lang="nb-NO"/>
          </a:p>
        </p:txBody>
      </p:sp>
      <p:sp>
        <p:nvSpPr>
          <p:cNvPr id="5" name="Plassholder for bunntekst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EE803AE-AC5F-4E8E-9ABD-391C261BF7E7}" type="slidenum">
              <a:rPr lang="nb-NO" smtClean="0"/>
              <a:t>‹#›</a:t>
            </a:fld>
            <a:endParaRPr lang="nb-NO"/>
          </a:p>
        </p:txBody>
      </p:sp>
    </p:spTree>
    <p:extLst>
      <p:ext uri="{BB962C8B-B14F-4D97-AF65-F5344CB8AC3E}">
        <p14:creationId xmlns:p14="http://schemas.microsoft.com/office/powerpoint/2010/main" val="397650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hyperlink" Target="http://www.vassoy.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7012" y="611560"/>
            <a:ext cx="5834380" cy="1447165"/>
          </a:xfrm>
          <a:prstGeom prst="rect">
            <a:avLst/>
          </a:prstGeom>
        </p:spPr>
        <p:txBody>
          <a:bodyPr wrap="square">
            <a:noAutofit/>
          </a:bodyPr>
          <a:lstStyle/>
          <a:p>
            <a:pPr algn="ctr">
              <a:spcAft>
                <a:spcPts val="0"/>
              </a:spcAft>
            </a:pPr>
            <a:r>
              <a:rPr lang="nb-NO" sz="6000" b="1" kern="1200">
                <a:solidFill>
                  <a:srgbClr val="000000"/>
                </a:solidFill>
                <a:effectLst/>
                <a:latin typeface="Calibri"/>
                <a:ea typeface="Times New Roman"/>
                <a:cs typeface="Times New Roman"/>
              </a:rPr>
              <a:t>VASSØYNYTT</a:t>
            </a:r>
            <a:endParaRPr lang="nb-NO" sz="1200">
              <a:effectLst/>
              <a:latin typeface="Times New Roman"/>
              <a:ea typeface="Times New Roman"/>
            </a:endParaRPr>
          </a:p>
          <a:p>
            <a:pPr algn="ctr">
              <a:spcAft>
                <a:spcPts val="0"/>
              </a:spcAft>
            </a:pPr>
            <a:r>
              <a:rPr lang="nb-NO" sz="1800" kern="1200">
                <a:solidFill>
                  <a:srgbClr val="000000"/>
                </a:solidFill>
                <a:effectLst/>
                <a:latin typeface="Calibri"/>
                <a:ea typeface="Times New Roman"/>
                <a:cs typeface="Times New Roman"/>
              </a:rPr>
              <a:t>NOVEMBER 2018</a:t>
            </a:r>
            <a:endParaRPr lang="nb-NO" sz="1200">
              <a:effectLst/>
              <a:latin typeface="Times New Roman"/>
              <a:ea typeface="Times New Roman"/>
            </a:endParaRPr>
          </a:p>
        </p:txBody>
      </p:sp>
      <p:pic>
        <p:nvPicPr>
          <p:cNvPr id="1026" name="Picture 2" descr="C:\Users\bruker\Documents\Sigrun dokumenter\Vassøy beboerforening\Vassøynytt\November_2018\IMG_19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030"/>
          <a:stretch/>
        </p:blipFill>
        <p:spPr bwMode="auto">
          <a:xfrm>
            <a:off x="1454456" y="2136909"/>
            <a:ext cx="3999492" cy="2188906"/>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2"/>
          <p:cNvSpPr txBox="1"/>
          <p:nvPr/>
        </p:nvSpPr>
        <p:spPr>
          <a:xfrm>
            <a:off x="-21022" y="7886263"/>
            <a:ext cx="6817360" cy="719455"/>
          </a:xfrm>
          <a:prstGeom prst="rect">
            <a:avLst/>
          </a:prstGeom>
          <a:noFill/>
        </p:spPr>
        <p:txBody>
          <a:bodyPr wrap="square" rtlCol="0">
            <a:noAutofit/>
          </a:bodyPr>
          <a:lstStyle/>
          <a:p>
            <a:pPr algn="ctr">
              <a:spcAft>
                <a:spcPts val="0"/>
              </a:spcAft>
            </a:pPr>
            <a:r>
              <a:rPr lang="nb-NO" sz="1800" kern="1200" dirty="0">
                <a:solidFill>
                  <a:srgbClr val="000000"/>
                </a:solidFill>
                <a:effectLst/>
                <a:latin typeface="Calibri"/>
                <a:ea typeface="Times New Roman"/>
                <a:cs typeface="Times New Roman"/>
              </a:rPr>
              <a:t>   Informasjonsblad fra Vassøy beboerforening</a:t>
            </a:r>
            <a:endParaRPr lang="nb-NO" sz="1200" dirty="0">
              <a:effectLst/>
              <a:latin typeface="Times New Roman"/>
              <a:ea typeface="Times New Roman"/>
            </a:endParaRPr>
          </a:p>
          <a:p>
            <a:pPr algn="ctr">
              <a:spcAft>
                <a:spcPts val="0"/>
              </a:spcAft>
            </a:pPr>
            <a:r>
              <a:rPr lang="nb-NO" sz="1800" kern="1200" dirty="0">
                <a:solidFill>
                  <a:srgbClr val="000000"/>
                </a:solidFill>
                <a:effectLst/>
                <a:latin typeface="Calibri"/>
                <a:ea typeface="Times New Roman"/>
                <a:cs typeface="Times New Roman"/>
              </a:rPr>
              <a:t>   Nytt fra Vassøy idrettslag </a:t>
            </a:r>
            <a:endParaRPr lang="nb-NO" sz="1200" dirty="0">
              <a:effectLst/>
              <a:latin typeface="Times New Roman"/>
              <a:ea typeface="Times New Roman"/>
            </a:endParaRPr>
          </a:p>
        </p:txBody>
      </p:sp>
      <p:sp>
        <p:nvSpPr>
          <p:cNvPr id="5" name="TekstSylinder 3"/>
          <p:cNvSpPr txBox="1"/>
          <p:nvPr/>
        </p:nvSpPr>
        <p:spPr>
          <a:xfrm>
            <a:off x="4653136" y="8618581"/>
            <a:ext cx="2776220" cy="343535"/>
          </a:xfrm>
          <a:prstGeom prst="rect">
            <a:avLst/>
          </a:prstGeom>
          <a:noFill/>
        </p:spPr>
        <p:txBody>
          <a:bodyPr wrap="square" rtlCol="0">
            <a:noAutofit/>
          </a:bodyPr>
          <a:lstStyle/>
          <a:p>
            <a:pPr>
              <a:spcAft>
                <a:spcPts val="0"/>
              </a:spcAft>
            </a:pPr>
            <a:r>
              <a:rPr lang="nb-NO" sz="1400" b="1" dirty="0">
                <a:solidFill>
                  <a:srgbClr val="17365D"/>
                </a:solidFill>
                <a:effectLst/>
                <a:latin typeface="Calibri"/>
                <a:ea typeface="Times New Roman"/>
              </a:rPr>
              <a:t>www.vassoy.org</a:t>
            </a:r>
            <a:endParaRPr lang="nb-NO" sz="1200" dirty="0">
              <a:effectLst/>
              <a:latin typeface="Times New Roman"/>
              <a:ea typeface="Times New Roman"/>
            </a:endParaRPr>
          </a:p>
        </p:txBody>
      </p:sp>
      <p:pic>
        <p:nvPicPr>
          <p:cNvPr id="1027" name="Picture 3" descr="C:\Users\bruker\Documents\Sigrun dokumenter\Vassøy beboerforening\Vassøynytt\November_2018\IMG_17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457" y="4484801"/>
            <a:ext cx="3999492" cy="299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45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169" y="166667"/>
            <a:ext cx="3016966" cy="677698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 name="Gruppe 2"/>
          <p:cNvGrpSpPr/>
          <p:nvPr/>
        </p:nvGrpSpPr>
        <p:grpSpPr>
          <a:xfrm>
            <a:off x="539169" y="188168"/>
            <a:ext cx="3016966" cy="6755480"/>
            <a:chOff x="-5365104" y="-50975255"/>
            <a:chExt cx="26703014" cy="59792404"/>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44624"/>
              <a:ext cx="17440275" cy="877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9163" y="-50975255"/>
              <a:ext cx="15611476" cy="803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15608048"/>
              <a:ext cx="17468850" cy="813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5700" y="-39199736"/>
              <a:ext cx="15754350" cy="817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2586" y="-42944152"/>
              <a:ext cx="5895975" cy="881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6832" y="-34663232"/>
              <a:ext cx="10868026" cy="885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3016" y="-26166288"/>
              <a:ext cx="9801226" cy="886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5104" y="-17813360"/>
              <a:ext cx="11096626" cy="887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60848" y="-10468544"/>
              <a:ext cx="8572500" cy="882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62979" y="-3783091"/>
              <a:ext cx="8010525" cy="885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39752" y="-47192624"/>
              <a:ext cx="15782925"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88024" y="-31638896"/>
              <a:ext cx="15868650" cy="82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11960" y="-23790024"/>
              <a:ext cx="17125950" cy="818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42932" y="-7859791"/>
              <a:ext cx="16716376"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Ellipse 17"/>
            <p:cNvSpPr/>
            <p:nvPr/>
          </p:nvSpPr>
          <p:spPr>
            <a:xfrm rot="454701">
              <a:off x="6776856" y="-1061577"/>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p:cNvSpPr/>
            <p:nvPr/>
          </p:nvSpPr>
          <p:spPr>
            <a:xfrm rot="454701">
              <a:off x="7784966" y="-478220"/>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Ellipse 19"/>
            <p:cNvSpPr/>
            <p:nvPr/>
          </p:nvSpPr>
          <p:spPr>
            <a:xfrm rot="454701">
              <a:off x="4544607" y="2682842"/>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p:cNvSpPr/>
            <p:nvPr/>
          </p:nvSpPr>
          <p:spPr>
            <a:xfrm rot="454701">
              <a:off x="4802364" y="5347137"/>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Ellipse 21"/>
            <p:cNvSpPr/>
            <p:nvPr/>
          </p:nvSpPr>
          <p:spPr>
            <a:xfrm rot="454701">
              <a:off x="3968543" y="5082274"/>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Ellipse 22"/>
            <p:cNvSpPr/>
            <p:nvPr/>
          </p:nvSpPr>
          <p:spPr>
            <a:xfrm rot="454701">
              <a:off x="2918098" y="5094835"/>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Ellipse 23"/>
            <p:cNvSpPr/>
            <p:nvPr/>
          </p:nvSpPr>
          <p:spPr>
            <a:xfrm rot="454701">
              <a:off x="4439003" y="6355252"/>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Ellipse 24"/>
            <p:cNvSpPr/>
            <p:nvPr/>
          </p:nvSpPr>
          <p:spPr>
            <a:xfrm rot="454701">
              <a:off x="6826180" y="7819031"/>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Ellipse 25"/>
            <p:cNvSpPr/>
            <p:nvPr/>
          </p:nvSpPr>
          <p:spPr>
            <a:xfrm rot="454701">
              <a:off x="12268339" y="-6318157"/>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Ellipse 26"/>
            <p:cNvSpPr/>
            <p:nvPr/>
          </p:nvSpPr>
          <p:spPr>
            <a:xfrm rot="454701">
              <a:off x="13203729" y="-4877997"/>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Ellipse 27"/>
            <p:cNvSpPr/>
            <p:nvPr/>
          </p:nvSpPr>
          <p:spPr>
            <a:xfrm rot="454701">
              <a:off x="13891638" y="1674727"/>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Ellipse 28"/>
            <p:cNvSpPr/>
            <p:nvPr/>
          </p:nvSpPr>
          <p:spPr>
            <a:xfrm rot="454701">
              <a:off x="8865085" y="-23347976"/>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Ellipse 29"/>
            <p:cNvSpPr/>
            <p:nvPr/>
          </p:nvSpPr>
          <p:spPr>
            <a:xfrm rot="454701">
              <a:off x="12703079" y="-11286715"/>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Ellipse 30"/>
            <p:cNvSpPr/>
            <p:nvPr/>
          </p:nvSpPr>
          <p:spPr>
            <a:xfrm rot="454701">
              <a:off x="14652673" y="-16831326"/>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Ellipse 31"/>
            <p:cNvSpPr/>
            <p:nvPr/>
          </p:nvSpPr>
          <p:spPr>
            <a:xfrm rot="454701">
              <a:off x="13640744" y="-28568630"/>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Ellipse 32"/>
            <p:cNvSpPr/>
            <p:nvPr/>
          </p:nvSpPr>
          <p:spPr>
            <a:xfrm rot="454701">
              <a:off x="17987235" y="-24680198"/>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Ellipse 33"/>
            <p:cNvSpPr/>
            <p:nvPr/>
          </p:nvSpPr>
          <p:spPr>
            <a:xfrm rot="454701">
              <a:off x="13847768" y="-29288713"/>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Ellipse 34"/>
            <p:cNvSpPr/>
            <p:nvPr/>
          </p:nvSpPr>
          <p:spPr>
            <a:xfrm rot="454701">
              <a:off x="9698906" y="-31019269"/>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Ellipse 35"/>
            <p:cNvSpPr/>
            <p:nvPr/>
          </p:nvSpPr>
          <p:spPr>
            <a:xfrm rot="454701">
              <a:off x="1946870" y="-38696090"/>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Ellipse 36"/>
            <p:cNvSpPr/>
            <p:nvPr/>
          </p:nvSpPr>
          <p:spPr>
            <a:xfrm rot="454701">
              <a:off x="15564710" y="-38971400"/>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Ellipse 37"/>
            <p:cNvSpPr/>
            <p:nvPr/>
          </p:nvSpPr>
          <p:spPr>
            <a:xfrm rot="454701">
              <a:off x="-624833" y="-39310669"/>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Ellipse 38"/>
            <p:cNvSpPr/>
            <p:nvPr/>
          </p:nvSpPr>
          <p:spPr>
            <a:xfrm rot="454701">
              <a:off x="14221573" y="-44626415"/>
              <a:ext cx="744591" cy="7258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0" name="Rektangel 39"/>
          <p:cNvSpPr/>
          <p:nvPr/>
        </p:nvSpPr>
        <p:spPr>
          <a:xfrm>
            <a:off x="3645024" y="156924"/>
            <a:ext cx="3096344" cy="9171742"/>
          </a:xfrm>
          <a:prstGeom prst="rect">
            <a:avLst/>
          </a:prstGeom>
        </p:spPr>
        <p:txBody>
          <a:bodyPr wrap="square">
            <a:spAutoFit/>
          </a:bodyPr>
          <a:lstStyle/>
          <a:p>
            <a:endParaRPr lang="nb-NO" sz="1400" dirty="0" smtClean="0"/>
          </a:p>
          <a:p>
            <a:r>
              <a:rPr lang="nb-NO" sz="1400" dirty="0" smtClean="0"/>
              <a:t>Det er mye stor stein på Vassøy, og Naturvernforbundet har stort sett registrert de største blokkene. De har også valgt ut noen som har karakteristiske former og er lett synlige.  Den eneste flyttblokken som de har funnet et lokalt navn  på er Smørstykket, helt i sør. Den er et godt sjømerke både på grunn av farge, beliggenhet og størrelse.  Fargen kommer fra en lav som heter </a:t>
            </a:r>
            <a:r>
              <a:rPr lang="nb-NO" sz="1400" dirty="0" err="1" smtClean="0"/>
              <a:t>messinglav</a:t>
            </a:r>
            <a:r>
              <a:rPr lang="nb-NO" sz="1400" dirty="0" smtClean="0"/>
              <a:t>. Den liker seg godt hvis den blir litt gjødslet med fugleskitt, og fargen utenpå steinen kan nok ha endret seg gjennom århundrene.</a:t>
            </a:r>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r>
              <a:rPr lang="nb-NO" sz="1400" dirty="0" smtClean="0"/>
              <a:t>Flyttblokkene er  kommet til Stavanger-området med de store breene som lå her for </a:t>
            </a:r>
            <a:r>
              <a:rPr lang="nb-NO" sz="1400" dirty="0" err="1" smtClean="0"/>
              <a:t>ca</a:t>
            </a:r>
            <a:r>
              <a:rPr lang="nb-NO" sz="1400" dirty="0" smtClean="0"/>
              <a:t> 15000 år siden. </a:t>
            </a:r>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p:txBody>
      </p:sp>
      <p:pic>
        <p:nvPicPr>
          <p:cNvPr id="10242" name="Picture 2" descr="C:\Users\bruker\Documents\Sigrun dokumenter\Vassøy beboerforening\Vassøynytt\November_2018\IMG_1925.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6545" r="14192" b="24154"/>
          <a:stretch/>
        </p:blipFill>
        <p:spPr bwMode="auto">
          <a:xfrm>
            <a:off x="3645024" y="4001413"/>
            <a:ext cx="2967925" cy="2130078"/>
          </a:xfrm>
          <a:prstGeom prst="rect">
            <a:avLst/>
          </a:prstGeom>
          <a:noFill/>
          <a:extLst>
            <a:ext uri="{909E8E84-426E-40DD-AFC4-6F175D3DCCD1}">
              <a14:hiddenFill xmlns:a14="http://schemas.microsoft.com/office/drawing/2010/main">
                <a:solidFill>
                  <a:srgbClr val="FFFFFF"/>
                </a:solidFill>
              </a14:hiddenFill>
            </a:ext>
          </a:extLst>
        </p:spPr>
      </p:pic>
      <p:sp>
        <p:nvSpPr>
          <p:cNvPr id="43" name="TekstSylinder 42"/>
          <p:cNvSpPr txBox="1"/>
          <p:nvPr/>
        </p:nvSpPr>
        <p:spPr>
          <a:xfrm>
            <a:off x="539168" y="7524328"/>
            <a:ext cx="6202199" cy="1815882"/>
          </a:xfrm>
          <a:prstGeom prst="rect">
            <a:avLst/>
          </a:prstGeom>
          <a:noFill/>
        </p:spPr>
        <p:txBody>
          <a:bodyPr wrap="square" rtlCol="0">
            <a:spAutoFit/>
          </a:bodyPr>
          <a:lstStyle/>
          <a:p>
            <a:r>
              <a:rPr lang="nb-NO" sz="1400" dirty="0" smtClean="0"/>
              <a:t>Isen beveget seg fra øst og nordøst inn mot </a:t>
            </a:r>
            <a:r>
              <a:rPr lang="nb-NO" sz="1400" dirty="0" err="1" smtClean="0"/>
              <a:t>Vassæy</a:t>
            </a:r>
            <a:r>
              <a:rPr lang="nb-NO" sz="1400" dirty="0" smtClean="0"/>
              <a:t> og </a:t>
            </a:r>
            <a:r>
              <a:rPr lang="nb-NO" sz="1400" dirty="0"/>
              <a:t>S</a:t>
            </a:r>
            <a:r>
              <a:rPr lang="nb-NO" sz="1400" dirty="0" smtClean="0"/>
              <a:t>tavanger. Og plukket opp både store stein og finmateriale på veien. </a:t>
            </a:r>
            <a:r>
              <a:rPr lang="nb-NO" sz="1400" dirty="0" smtClean="0"/>
              <a:t>De fleste virkelig store flyttblokkene består av </a:t>
            </a:r>
            <a:r>
              <a:rPr lang="nb-NO" sz="1400" dirty="0" err="1" smtClean="0"/>
              <a:t>råtafjell</a:t>
            </a:r>
            <a:r>
              <a:rPr lang="nb-NO" sz="1400" dirty="0" smtClean="0"/>
              <a:t>,  den typiske fjellgrunnen i Boknafjorden. Flyttblokker med granitt og gneis er hentet fra grunnfjellet og må være flyttet over større avstander.  Noen flyttblokker ligger på et fundament av mindre stein. Hulrommene  under disse blokkene har nok vært fylt igjen av sand og leire, som seinere ble vasket vekk av strøm og bølger.</a:t>
            </a:r>
          </a:p>
          <a:p>
            <a:r>
              <a:rPr lang="nb-NO" sz="1400" dirty="0" smtClean="0"/>
              <a:t> </a:t>
            </a:r>
            <a:endParaRPr lang="nb-NO" sz="1400" dirty="0"/>
          </a:p>
        </p:txBody>
      </p:sp>
    </p:spTree>
    <p:extLst>
      <p:ext uri="{BB962C8B-B14F-4D97-AF65-F5344CB8AC3E}">
        <p14:creationId xmlns:p14="http://schemas.microsoft.com/office/powerpoint/2010/main" val="125152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ruker\Documents\Sigrun dokumenter\Vassøy beboerforening\Vassøynytt\November_2018\IMG_19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688" y="0"/>
            <a:ext cx="2756043" cy="20671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bruker\Documents\Sigrun dokumenter\Vassøy beboerforening\Vassøynytt\November_2018\IMG_1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143" y="7540"/>
            <a:ext cx="2745990" cy="2059576"/>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620689" y="2627784"/>
            <a:ext cx="5832648" cy="2677656"/>
          </a:xfrm>
          <a:prstGeom prst="rect">
            <a:avLst/>
          </a:prstGeom>
          <a:noFill/>
        </p:spPr>
        <p:txBody>
          <a:bodyPr wrap="square" rtlCol="0">
            <a:spAutoFit/>
          </a:bodyPr>
          <a:lstStyle/>
          <a:p>
            <a:r>
              <a:rPr lang="nb-NO" sz="1400" dirty="0" smtClean="0"/>
              <a:t>Begge disse blokkene  ligger på et fundament av mindre stein. Blokken til venstre (Kalven) består av </a:t>
            </a:r>
            <a:r>
              <a:rPr lang="nb-NO" sz="1400" dirty="0" err="1" smtClean="0"/>
              <a:t>råtafjell</a:t>
            </a:r>
            <a:r>
              <a:rPr lang="nb-NO" sz="1400" dirty="0" smtClean="0"/>
              <a:t> mens den til høyre (nord for bensinutsalget) er mindre og  kommer fra grunnfjellet </a:t>
            </a:r>
          </a:p>
          <a:p>
            <a:endParaRPr lang="nb-NO" sz="1400" dirty="0"/>
          </a:p>
          <a:p>
            <a:r>
              <a:rPr lang="nb-NO" sz="1400" dirty="0" smtClean="0"/>
              <a:t>Svært mange av blokkene som er registrert ligger like ved turstiene. Jeg tror turene på Vassøy kunne blitt enda mer spennende hvis  vi markerte de registrerte flyttblokkene  på en eller annen måte, enten på kartet eller i terrenget. Det hadde også vært interessant om det var vassøybuer som kjente til navn på eller historier om  flere av disse kampesteinene.</a:t>
            </a:r>
          </a:p>
          <a:p>
            <a:endParaRPr lang="nb-NO" sz="1400" dirty="0"/>
          </a:p>
          <a:p>
            <a:endParaRPr lang="nb-NO" sz="1400" dirty="0" smtClean="0"/>
          </a:p>
          <a:p>
            <a:endParaRPr lang="nb-NO" sz="1400" dirty="0"/>
          </a:p>
        </p:txBody>
      </p:sp>
    </p:spTree>
    <p:extLst>
      <p:ext uri="{BB962C8B-B14F-4D97-AF65-F5344CB8AC3E}">
        <p14:creationId xmlns:p14="http://schemas.microsoft.com/office/powerpoint/2010/main" val="153283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571500"/>
            <a:ext cx="5800725" cy="800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45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71417" y="683568"/>
            <a:ext cx="5616624" cy="1631216"/>
          </a:xfrm>
          <a:prstGeom prst="rect">
            <a:avLst/>
          </a:prstGeom>
        </p:spPr>
        <p:txBody>
          <a:bodyPr wrap="square">
            <a:spAutoFit/>
          </a:bodyPr>
          <a:lstStyle/>
          <a:p>
            <a:r>
              <a:rPr lang="nb-NO" sz="1600" b="1" dirty="0" smtClean="0"/>
              <a:t>St. Hans-feiring i </a:t>
            </a:r>
            <a:r>
              <a:rPr lang="nb-NO" sz="1600" b="1" dirty="0" err="1" smtClean="0"/>
              <a:t>Peisaren</a:t>
            </a:r>
            <a:endParaRPr lang="nb-NO" sz="1600" dirty="0"/>
          </a:p>
          <a:p>
            <a:endParaRPr lang="nb-NO" sz="1400" dirty="0" smtClean="0"/>
          </a:p>
          <a:p>
            <a:r>
              <a:rPr lang="nb-NO" sz="1400" dirty="0" smtClean="0"/>
              <a:t>Sommeren 2018 ble den tørreste og varmeste vi har opplevd. Men det kom litt regn midt i juni slik at det var mulig å tenne bål og  arrangere leker for de små. Som vanlig var det foreldrene til 4-åringene i barnehagen som stod  for  programmet og det ble en flott </a:t>
            </a:r>
            <a:r>
              <a:rPr lang="nb-NO" sz="1400" dirty="0" err="1" smtClean="0"/>
              <a:t>St.Hans</a:t>
            </a:r>
            <a:r>
              <a:rPr lang="nb-NO" sz="1400" dirty="0" smtClean="0"/>
              <a:t>-fest. </a:t>
            </a:r>
          </a:p>
          <a:p>
            <a:endParaRPr lang="nb-NO" sz="1400" dirty="0"/>
          </a:p>
        </p:txBody>
      </p:sp>
      <p:pic>
        <p:nvPicPr>
          <p:cNvPr id="2050" name="Picture 2" descr="C:\Users\bruker\Documents\Sigrun dokumenter\Vassøy beboerforening\Vassøynytt\November_2018\IMG_1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417" y="2411760"/>
            <a:ext cx="2856854" cy="21427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ruker\Documents\Sigrun dokumenter\Vassøy beboerforening\Vassøynytt\November_2018\IMG_17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040" y="2411760"/>
            <a:ext cx="2856853" cy="2142727"/>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771417" y="4954716"/>
            <a:ext cx="5616624" cy="1631216"/>
          </a:xfrm>
          <a:prstGeom prst="rect">
            <a:avLst/>
          </a:prstGeom>
        </p:spPr>
        <p:txBody>
          <a:bodyPr wrap="square">
            <a:spAutoFit/>
          </a:bodyPr>
          <a:lstStyle/>
          <a:p>
            <a:r>
              <a:rPr lang="nb-NO" sz="1600" b="1" dirty="0" smtClean="0"/>
              <a:t>Åpen brannstasjon 29. september</a:t>
            </a:r>
            <a:endParaRPr lang="nb-NO" sz="1600" dirty="0"/>
          </a:p>
          <a:p>
            <a:endParaRPr lang="nb-NO" sz="1400" dirty="0" smtClean="0"/>
          </a:p>
          <a:p>
            <a:r>
              <a:rPr lang="nb-NO" sz="1400" dirty="0" smtClean="0"/>
              <a:t>Den frivillige brannreserven på Vassøy arrangerte åpen brannstasjon 29. september </a:t>
            </a:r>
            <a:r>
              <a:rPr lang="nb-NO" sz="1400" dirty="0" err="1" smtClean="0"/>
              <a:t>me</a:t>
            </a:r>
            <a:r>
              <a:rPr lang="nb-NO" sz="1400" dirty="0" smtClean="0"/>
              <a:t> demonstrasjon av brannbilen og utstyret. De som ville kunne prøve seg på brannslukking og quiz.  Lappene gikk unna i brannstasjonen. Det var godt oppmøte med </a:t>
            </a:r>
            <a:r>
              <a:rPr lang="nb-NO" sz="1400" dirty="0" err="1" smtClean="0"/>
              <a:t>ca</a:t>
            </a:r>
            <a:r>
              <a:rPr lang="nb-NO" sz="1400" dirty="0" smtClean="0"/>
              <a:t> 50 unger og mange voksne. </a:t>
            </a:r>
          </a:p>
          <a:p>
            <a:endParaRPr lang="nb-NO" sz="1400" dirty="0"/>
          </a:p>
        </p:txBody>
      </p:sp>
      <p:pic>
        <p:nvPicPr>
          <p:cNvPr id="2052" name="Picture 4" descr="C:\Users\bruker\Documents\Sigrun dokumenter\Vassøy beboerforening\Vassøynytt\November_2018\IMG_19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417" y="6598711"/>
            <a:ext cx="2557095" cy="191789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ruker\Documents\Sigrun dokumenter\Vassøy beboerforening\Vassøynytt\November_2018\IMG_19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5409" y="6742727"/>
            <a:ext cx="2365082" cy="177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8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20688" y="467544"/>
            <a:ext cx="5760640" cy="8063746"/>
          </a:xfrm>
          <a:prstGeom prst="rect">
            <a:avLst/>
          </a:prstGeom>
          <a:noFill/>
        </p:spPr>
        <p:txBody>
          <a:bodyPr wrap="square" rtlCol="0">
            <a:spAutoFit/>
          </a:bodyPr>
          <a:lstStyle/>
          <a:p>
            <a:r>
              <a:rPr lang="nb-NO" sz="1400" b="1" dirty="0"/>
              <a:t>Beboerforeningen er for alle</a:t>
            </a:r>
            <a:endParaRPr lang="nb-NO" sz="1400" dirty="0"/>
          </a:p>
          <a:p>
            <a:r>
              <a:rPr lang="nb-NO" sz="1400" dirty="0"/>
              <a:t>Vi håper at du som er ny på Vassøy finner deg godt til rette og at du melder deg inn i beboerforeningen. Du kan finne mye informasjon på vår nettside </a:t>
            </a:r>
            <a:r>
              <a:rPr lang="nb-NO" sz="1400" u="sng" dirty="0">
                <a:hlinkClick r:id="rId2"/>
              </a:rPr>
              <a:t>www.vassoy.org</a:t>
            </a:r>
            <a:r>
              <a:rPr lang="nb-NO" sz="1400" dirty="0"/>
              <a:t> </a:t>
            </a:r>
          </a:p>
          <a:p>
            <a:r>
              <a:rPr lang="nb-NO" sz="1400" dirty="0" err="1"/>
              <a:t>Facebook</a:t>
            </a:r>
            <a:r>
              <a:rPr lang="nb-NO" sz="1400" dirty="0"/>
              <a:t> gruppe: </a:t>
            </a:r>
            <a:r>
              <a:rPr lang="nb-NO" sz="1400" dirty="0" err="1"/>
              <a:t>Vassøystuas</a:t>
            </a:r>
            <a:r>
              <a:rPr lang="nb-NO" sz="1400" dirty="0"/>
              <a:t> venner, der får du informasjon og kan gjøre mange kupp. </a:t>
            </a:r>
          </a:p>
          <a:p>
            <a:r>
              <a:rPr lang="nb-NO" sz="1400" dirty="0"/>
              <a:t>Du kan leie </a:t>
            </a:r>
            <a:r>
              <a:rPr lang="nb-NO" sz="1400" dirty="0" err="1"/>
              <a:t>Vassøystua</a:t>
            </a:r>
            <a:r>
              <a:rPr lang="nb-NO" sz="1400" dirty="0"/>
              <a:t> for en rimelig penge, hvis du trenger et lokale for inntil 30-40 personer. Billigere hvis du er medlem. Ta kontakt med: </a:t>
            </a:r>
          </a:p>
          <a:p>
            <a:r>
              <a:rPr lang="nb-NO" sz="1400" dirty="0"/>
              <a:t>Sissel Aanestad		mobil: 91585095</a:t>
            </a:r>
          </a:p>
          <a:p>
            <a:r>
              <a:rPr lang="nb-NO" sz="1400" dirty="0"/>
              <a:t>Sølve Marie Jørgensen	mobil: 40467402</a:t>
            </a:r>
          </a:p>
          <a:p>
            <a:r>
              <a:rPr lang="nb-NO" sz="1400" dirty="0"/>
              <a:t>Roar Jørgensen		mobil: 41277040</a:t>
            </a:r>
          </a:p>
          <a:p>
            <a:r>
              <a:rPr lang="nb-NO" sz="1400" dirty="0"/>
              <a:t> </a:t>
            </a:r>
          </a:p>
          <a:p>
            <a:r>
              <a:rPr lang="nb-NO" sz="1400" b="1" dirty="0"/>
              <a:t>Våre vedtekter</a:t>
            </a:r>
            <a:r>
              <a:rPr lang="nb-NO" sz="1400" dirty="0"/>
              <a:t> sier følgende: Beboerforeningens formål er å jobbe for at Vassøy er og forblir en god plass å bo, dette inkluderer:</a:t>
            </a:r>
          </a:p>
          <a:p>
            <a:r>
              <a:rPr lang="nb-NO" sz="1400" dirty="0"/>
              <a:t> </a:t>
            </a:r>
          </a:p>
          <a:p>
            <a:pPr lvl="0"/>
            <a:r>
              <a:rPr lang="nb-NO" sz="1400" dirty="0"/>
              <a:t>Forbedre og vedlikeholde bomiljøet for voksne og barn</a:t>
            </a:r>
          </a:p>
          <a:p>
            <a:pPr lvl="0"/>
            <a:r>
              <a:rPr lang="nb-NO" sz="1400" dirty="0"/>
              <a:t>Jobbe for en tilfredsstillende samferdsel på øya</a:t>
            </a:r>
          </a:p>
          <a:p>
            <a:pPr lvl="0"/>
            <a:r>
              <a:rPr lang="nb-NO" sz="1400" dirty="0"/>
              <a:t>Arbeide for forbedring av trafikkmiljøet i tråd med gjeldene reguleringsplaner</a:t>
            </a:r>
          </a:p>
          <a:p>
            <a:pPr lvl="0"/>
            <a:r>
              <a:rPr lang="nb-NO" sz="1400" dirty="0"/>
              <a:t>Bevare Vassøys karakter av boligområde i henhold til gjeldende reguleringsplaner</a:t>
            </a:r>
          </a:p>
          <a:p>
            <a:pPr lvl="0"/>
            <a:r>
              <a:rPr lang="nb-NO" sz="1400" dirty="0"/>
              <a:t>Sikre og arbeide for vedlikehold av kommunale friområder, badeplasser, turstier og fellesområder i tråd med gjeldende reguleringsplaner</a:t>
            </a:r>
          </a:p>
          <a:p>
            <a:pPr lvl="0"/>
            <a:r>
              <a:rPr lang="nb-NO" sz="1400" dirty="0"/>
              <a:t>Arbeide for andre saker av felles interesse for øyas befolkning</a:t>
            </a:r>
          </a:p>
          <a:p>
            <a:r>
              <a:rPr lang="nb-NO" sz="1400" dirty="0"/>
              <a:t>Beboerforeningen skal også ivareta stedets interesser som et hørings- og samarbeidsorgan ovenfor kommunen og andre offentlige instanser. Vi har samarbeid med Storhaug bydelsutvalg, som politisk kan ta opp våre saker. </a:t>
            </a:r>
          </a:p>
          <a:p>
            <a:r>
              <a:rPr lang="nb-NO" sz="1400" dirty="0"/>
              <a:t> </a:t>
            </a:r>
          </a:p>
          <a:p>
            <a:r>
              <a:rPr lang="nb-NO" sz="1400" b="1" dirty="0"/>
              <a:t>Medlemskap</a:t>
            </a:r>
            <a:r>
              <a:rPr lang="nb-NO" sz="1400" dirty="0"/>
              <a:t>: Er knyttet til hver husstand, enhver som er fylt 16 år og har sin faste adresse innenfor Vassøy skolekrets, kan bli medlem. Medlemskap er først gyldig ved betalt kontingent. Alle medlemmer har stemmerett på årsmøtet.</a:t>
            </a:r>
          </a:p>
          <a:p>
            <a:r>
              <a:rPr lang="nb-NO" sz="1400" dirty="0"/>
              <a:t>Styret vil behandle alle innkomne forslag fra medlemmene.</a:t>
            </a:r>
          </a:p>
          <a:p>
            <a:r>
              <a:rPr lang="nb-NO" sz="1400" dirty="0"/>
              <a:t> </a:t>
            </a:r>
          </a:p>
          <a:p>
            <a:r>
              <a:rPr lang="nb-NO" sz="1400" dirty="0"/>
              <a:t>Styret legger ned betydelig tid på frivillig basis, derfor håper vi du ser verdien av å støtte foreningen slik at vi kan jobbe videre til gode for alle på Vassøy.</a:t>
            </a:r>
          </a:p>
          <a:p>
            <a:endParaRPr lang="nb-NO" sz="1400" dirty="0"/>
          </a:p>
        </p:txBody>
      </p:sp>
    </p:spTree>
    <p:extLst>
      <p:ext uri="{BB962C8B-B14F-4D97-AF65-F5344CB8AC3E}">
        <p14:creationId xmlns:p14="http://schemas.microsoft.com/office/powerpoint/2010/main" val="229506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71417" y="683568"/>
            <a:ext cx="5616624" cy="3416320"/>
          </a:xfrm>
          <a:prstGeom prst="rect">
            <a:avLst/>
          </a:prstGeom>
        </p:spPr>
        <p:txBody>
          <a:bodyPr wrap="square">
            <a:spAutoFit/>
          </a:bodyPr>
          <a:lstStyle/>
          <a:p>
            <a:r>
              <a:rPr lang="nb-NO" sz="1600" b="1" dirty="0" smtClean="0"/>
              <a:t>Nytt fra idrettslaget  </a:t>
            </a:r>
          </a:p>
          <a:p>
            <a:endParaRPr lang="nb-NO" sz="1600" b="1" dirty="0"/>
          </a:p>
          <a:p>
            <a:r>
              <a:rPr lang="nb-NO" sz="1600" b="1" dirty="0" smtClean="0"/>
              <a:t>Håndball</a:t>
            </a:r>
            <a:endParaRPr lang="nb-NO" sz="1600" dirty="0"/>
          </a:p>
          <a:p>
            <a:endParaRPr lang="nb-NO" sz="1400" dirty="0" smtClean="0"/>
          </a:p>
          <a:p>
            <a:r>
              <a:rPr lang="nb-NO" sz="1400" dirty="0"/>
              <a:t>I høst er det blitt etablert et håndball lag for jenter og gutter født 2011-2012. De har faste treninger på torsdager </a:t>
            </a:r>
            <a:r>
              <a:rPr lang="nb-NO" sz="1400" dirty="0" err="1"/>
              <a:t>kl</a:t>
            </a:r>
            <a:r>
              <a:rPr lang="nb-NO" sz="1400" dirty="0"/>
              <a:t>: 1700-1800 på skolen. Lederne for laget er Grete </a:t>
            </a:r>
            <a:r>
              <a:rPr lang="nb-NO" sz="1400" dirty="0" err="1"/>
              <a:t>Ystheim</a:t>
            </a:r>
            <a:r>
              <a:rPr lang="nb-NO" sz="1400" dirty="0"/>
              <a:t> Undseth og Hilde Skjervold. </a:t>
            </a:r>
            <a:endParaRPr lang="nb-NO" sz="1400" dirty="0" smtClean="0"/>
          </a:p>
          <a:p>
            <a:endParaRPr lang="nb-NO" sz="1400" dirty="0" smtClean="0"/>
          </a:p>
          <a:p>
            <a:r>
              <a:rPr lang="nb-NO" sz="1400" dirty="0" smtClean="0"/>
              <a:t>I </a:t>
            </a:r>
            <a:r>
              <a:rPr lang="nb-NO" sz="1400" dirty="0"/>
              <a:t>midten av </a:t>
            </a:r>
            <a:r>
              <a:rPr lang="nb-NO" sz="1400" dirty="0" smtClean="0"/>
              <a:t>november </a:t>
            </a:r>
            <a:r>
              <a:rPr lang="nb-NO" sz="1400" dirty="0"/>
              <a:t>spilte de sin første turnering. Fordelt på to lag spilte de 4 kamper hver og de overbeviste med stor spilleglede, flotte mål og fine pasninger. I desember spiller de ny turnering i idrettshallen på Tjensvoll.  Idrettslaget gleder seg over dette flotte initiativet og nye tiltak for våre unge</a:t>
            </a:r>
            <a:r>
              <a:rPr lang="nb-NO" sz="1400" dirty="0" smtClean="0"/>
              <a:t>.</a:t>
            </a:r>
          </a:p>
          <a:p>
            <a:endParaRPr lang="nb-NO" sz="1400" dirty="0"/>
          </a:p>
          <a:p>
            <a:endParaRPr lang="nb-NO" sz="1400" dirty="0"/>
          </a:p>
        </p:txBody>
      </p:sp>
      <p:pic>
        <p:nvPicPr>
          <p:cNvPr id="3" name="Bilde 2" descr="C:\Users\Hans og Grete\Downloads\20181118_145330 (1).jpg"/>
          <p:cNvPicPr/>
          <p:nvPr/>
        </p:nvPicPr>
        <p:blipFill>
          <a:blip r:embed="rId2" cstate="print"/>
          <a:srcRect/>
          <a:stretch>
            <a:fillRect/>
          </a:stretch>
        </p:blipFill>
        <p:spPr bwMode="auto">
          <a:xfrm>
            <a:off x="944014" y="4315331"/>
            <a:ext cx="4961958" cy="3384436"/>
          </a:xfrm>
          <a:prstGeom prst="rect">
            <a:avLst/>
          </a:prstGeom>
          <a:noFill/>
          <a:ln w="9525">
            <a:noFill/>
            <a:miter lim="800000"/>
            <a:headEnd/>
            <a:tailEnd/>
          </a:ln>
        </p:spPr>
      </p:pic>
      <p:sp>
        <p:nvSpPr>
          <p:cNvPr id="4" name="Rektangel 3"/>
          <p:cNvSpPr/>
          <p:nvPr/>
        </p:nvSpPr>
        <p:spPr>
          <a:xfrm>
            <a:off x="748158" y="7777231"/>
            <a:ext cx="3429000" cy="276999"/>
          </a:xfrm>
          <a:prstGeom prst="rect">
            <a:avLst/>
          </a:prstGeom>
        </p:spPr>
        <p:txBody>
          <a:bodyPr>
            <a:spAutoFit/>
          </a:bodyPr>
          <a:lstStyle/>
          <a:p>
            <a:r>
              <a:rPr lang="nb-NO" sz="1200" dirty="0"/>
              <a:t>Fornøyde unger etter siste kampen.</a:t>
            </a:r>
          </a:p>
        </p:txBody>
      </p:sp>
    </p:spTree>
    <p:extLst>
      <p:ext uri="{BB962C8B-B14F-4D97-AF65-F5344CB8AC3E}">
        <p14:creationId xmlns:p14="http://schemas.microsoft.com/office/powerpoint/2010/main" val="114400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C:\Users\Hans og Grete\Documents\Hans\håndball.jpg"/>
          <p:cNvPicPr/>
          <p:nvPr/>
        </p:nvPicPr>
        <p:blipFill>
          <a:blip r:embed="rId2" cstate="print"/>
          <a:srcRect/>
          <a:stretch>
            <a:fillRect/>
          </a:stretch>
        </p:blipFill>
        <p:spPr bwMode="auto">
          <a:xfrm>
            <a:off x="554590" y="395536"/>
            <a:ext cx="5760720" cy="3240405"/>
          </a:xfrm>
          <a:prstGeom prst="rect">
            <a:avLst/>
          </a:prstGeom>
          <a:noFill/>
          <a:ln w="9525">
            <a:noFill/>
            <a:miter lim="800000"/>
            <a:headEnd/>
            <a:tailEnd/>
          </a:ln>
        </p:spPr>
      </p:pic>
      <p:sp>
        <p:nvSpPr>
          <p:cNvPr id="3" name="Rektangel 2"/>
          <p:cNvSpPr/>
          <p:nvPr/>
        </p:nvSpPr>
        <p:spPr>
          <a:xfrm>
            <a:off x="555604" y="3851920"/>
            <a:ext cx="3429000" cy="276999"/>
          </a:xfrm>
          <a:prstGeom prst="rect">
            <a:avLst/>
          </a:prstGeom>
        </p:spPr>
        <p:txBody>
          <a:bodyPr>
            <a:spAutoFit/>
          </a:bodyPr>
          <a:lstStyle/>
          <a:p>
            <a:r>
              <a:rPr lang="nb-NO" sz="1200" dirty="0"/>
              <a:t>Premieutdeling lag 1.</a:t>
            </a:r>
          </a:p>
        </p:txBody>
      </p:sp>
      <p:sp>
        <p:nvSpPr>
          <p:cNvPr id="7" name="Rektangel 6"/>
          <p:cNvSpPr/>
          <p:nvPr/>
        </p:nvSpPr>
        <p:spPr>
          <a:xfrm>
            <a:off x="523785" y="4283968"/>
            <a:ext cx="5791525" cy="5047536"/>
          </a:xfrm>
          <a:prstGeom prst="rect">
            <a:avLst/>
          </a:prstGeom>
        </p:spPr>
        <p:txBody>
          <a:bodyPr wrap="square">
            <a:spAutoFit/>
          </a:bodyPr>
          <a:lstStyle/>
          <a:p>
            <a:r>
              <a:rPr lang="nb-NO" sz="1600" b="1" dirty="0" smtClean="0"/>
              <a:t>Aktiviteter framover </a:t>
            </a:r>
          </a:p>
          <a:p>
            <a:endParaRPr lang="nb-NO" b="1" dirty="0" smtClean="0"/>
          </a:p>
          <a:p>
            <a:r>
              <a:rPr lang="nb-NO" b="1" dirty="0" smtClean="0"/>
              <a:t>Julespinning</a:t>
            </a:r>
          </a:p>
          <a:p>
            <a:endParaRPr lang="nb-NO" sz="1400" dirty="0" smtClean="0"/>
          </a:p>
          <a:p>
            <a:r>
              <a:rPr lang="nb-NO" sz="1400" dirty="0"/>
              <a:t>Vi inviterer til julespinning </a:t>
            </a:r>
            <a:r>
              <a:rPr lang="nb-NO" sz="1400" dirty="0" smtClean="0"/>
              <a:t>den 8 desember</a:t>
            </a:r>
          </a:p>
          <a:p>
            <a:r>
              <a:rPr lang="nb-NO" sz="1400" dirty="0" err="1" smtClean="0"/>
              <a:t>kl</a:t>
            </a:r>
            <a:r>
              <a:rPr lang="nb-NO" sz="1400" dirty="0"/>
              <a:t>: 09.00 til </a:t>
            </a:r>
            <a:r>
              <a:rPr lang="nb-NO" sz="1400" dirty="0" err="1"/>
              <a:t>kl</a:t>
            </a:r>
            <a:r>
              <a:rPr lang="nb-NO" sz="1400" dirty="0"/>
              <a:t> 11.30.</a:t>
            </a:r>
          </a:p>
          <a:p>
            <a:r>
              <a:rPr lang="nb-NO" sz="1400" dirty="0"/>
              <a:t>Det blir snacks underveis og julegløgg med </a:t>
            </a:r>
            <a:endParaRPr lang="nb-NO" sz="1400" dirty="0" smtClean="0"/>
          </a:p>
          <a:p>
            <a:r>
              <a:rPr lang="nb-NO" sz="1400" dirty="0" smtClean="0"/>
              <a:t>pepperkaker </a:t>
            </a:r>
            <a:r>
              <a:rPr lang="nb-NO" sz="1400" dirty="0"/>
              <a:t>etter endt trening.</a:t>
            </a:r>
          </a:p>
          <a:p>
            <a:r>
              <a:rPr lang="nb-NO" sz="1400" dirty="0"/>
              <a:t>Og kanskje kommer nissen</a:t>
            </a:r>
            <a:r>
              <a:rPr lang="nb-NO" sz="1400" dirty="0" smtClean="0"/>
              <a:t>…</a:t>
            </a:r>
          </a:p>
          <a:p>
            <a:endParaRPr lang="nb-NO" sz="1400" dirty="0"/>
          </a:p>
          <a:p>
            <a:endParaRPr lang="nb-NO" sz="1600" b="1" dirty="0" smtClean="0"/>
          </a:p>
          <a:p>
            <a:r>
              <a:rPr lang="nb-NO" sz="1600" b="1" dirty="0" err="1" smtClean="0"/>
              <a:t>Vassøydilten</a:t>
            </a:r>
            <a:endParaRPr lang="nb-NO" sz="1600" b="1" dirty="0" smtClean="0"/>
          </a:p>
          <a:p>
            <a:endParaRPr lang="nb-NO" sz="1400" dirty="0" smtClean="0"/>
          </a:p>
          <a:p>
            <a:r>
              <a:rPr lang="nb-NO" sz="1400" dirty="0"/>
              <a:t>Noen observante Vassøy beboere fikk kanskje med seg at årets </a:t>
            </a:r>
            <a:r>
              <a:rPr lang="nb-NO" sz="1400" dirty="0" err="1"/>
              <a:t>Vassøydilt</a:t>
            </a:r>
            <a:r>
              <a:rPr lang="nb-NO" sz="1400" dirty="0"/>
              <a:t> blåste vekk i årets høststormer. Fortvil ikke. ! Søndag 07 april 2019 blir det igjen mulighet for å utforske øya og finne poster i kampen for heder og ære. Det blir lett servering, god stemning og sannsynligvis strålende vær</a:t>
            </a:r>
            <a:r>
              <a:rPr lang="nb-NO" sz="1400" dirty="0" smtClean="0"/>
              <a:t>.!</a:t>
            </a:r>
          </a:p>
          <a:p>
            <a:endParaRPr lang="nb-NO" sz="1400" dirty="0"/>
          </a:p>
          <a:p>
            <a:r>
              <a:rPr lang="nb-NO" sz="1400" dirty="0" smtClean="0"/>
              <a:t>Hans Olav Undseth</a:t>
            </a:r>
          </a:p>
          <a:p>
            <a:endParaRPr lang="nb-NO" sz="1400" dirty="0"/>
          </a:p>
          <a:p>
            <a:endParaRPr lang="nb-NO" sz="1400" dirty="0"/>
          </a:p>
          <a:p>
            <a:endParaRPr lang="nb-NO" sz="1400" dirty="0"/>
          </a:p>
        </p:txBody>
      </p:sp>
      <p:pic>
        <p:nvPicPr>
          <p:cNvPr id="8" name="Bilde 7"/>
          <p:cNvPicPr/>
          <p:nvPr/>
        </p:nvPicPr>
        <p:blipFill>
          <a:blip r:embed="rId3" cstate="print"/>
          <a:srcRect/>
          <a:stretch>
            <a:fillRect/>
          </a:stretch>
        </p:blipFill>
        <p:spPr bwMode="auto">
          <a:xfrm>
            <a:off x="4221088" y="4535758"/>
            <a:ext cx="2295525" cy="2466975"/>
          </a:xfrm>
          <a:prstGeom prst="rect">
            <a:avLst/>
          </a:prstGeom>
          <a:noFill/>
          <a:ln w="9525">
            <a:noFill/>
            <a:miter lim="800000"/>
            <a:headEnd/>
            <a:tailEnd/>
          </a:ln>
        </p:spPr>
      </p:pic>
    </p:spTree>
    <p:extLst>
      <p:ext uri="{BB962C8B-B14F-4D97-AF65-F5344CB8AC3E}">
        <p14:creationId xmlns:p14="http://schemas.microsoft.com/office/powerpoint/2010/main" val="379608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86952" y="251520"/>
            <a:ext cx="5760640" cy="9479518"/>
          </a:xfrm>
          <a:prstGeom prst="rect">
            <a:avLst/>
          </a:prstGeom>
        </p:spPr>
        <p:txBody>
          <a:bodyPr wrap="square">
            <a:spAutoFit/>
          </a:bodyPr>
          <a:lstStyle/>
          <a:p>
            <a:pPr algn="ctr"/>
            <a:r>
              <a:rPr lang="nb-NO" b="1" dirty="0" smtClean="0"/>
              <a:t>Nytt fra seniorlaget  </a:t>
            </a:r>
          </a:p>
          <a:p>
            <a:r>
              <a:rPr lang="nb-NO" sz="1400" dirty="0" smtClean="0"/>
              <a:t>Seniorlaget </a:t>
            </a:r>
            <a:r>
              <a:rPr lang="nb-NO" sz="1400" dirty="0"/>
              <a:t>på Vassøy har hatt sine faste aktiviteter med treff 1 gang pr måned.</a:t>
            </a:r>
          </a:p>
          <a:p>
            <a:r>
              <a:rPr lang="nb-NO" sz="1400" dirty="0"/>
              <a:t>Vi har vanligvis hatt 2 bussturet i året, men i år har vi satset på det våte element med flere båtturer:</a:t>
            </a:r>
          </a:p>
          <a:p>
            <a:endParaRPr lang="nb-NO" sz="1400" dirty="0"/>
          </a:p>
          <a:p>
            <a:r>
              <a:rPr lang="nb-NO" sz="1400" b="1" dirty="0" smtClean="0"/>
              <a:t>Lysefjorden</a:t>
            </a:r>
            <a:endParaRPr lang="nb-NO" sz="1400" b="1" dirty="0" smtClean="0"/>
          </a:p>
          <a:p>
            <a:r>
              <a:rPr lang="nb-NO" sz="1400" dirty="0" smtClean="0"/>
              <a:t>På </a:t>
            </a:r>
            <a:r>
              <a:rPr lang="nb-NO" sz="1400" dirty="0"/>
              <a:t>tur inn Lysefjorden </a:t>
            </a:r>
            <a:r>
              <a:rPr lang="nb-NO" sz="1400" dirty="0" smtClean="0"/>
              <a:t>i begynnelsen</a:t>
            </a:r>
          </a:p>
          <a:p>
            <a:r>
              <a:rPr lang="nb-NO" sz="1400" dirty="0" smtClean="0"/>
              <a:t>av april, med </a:t>
            </a:r>
            <a:r>
              <a:rPr lang="nb-NO" sz="1400" dirty="0"/>
              <a:t>middag </a:t>
            </a:r>
            <a:endParaRPr lang="nb-NO" sz="1400" dirty="0" smtClean="0"/>
          </a:p>
          <a:p>
            <a:r>
              <a:rPr lang="nb-NO" sz="1400" dirty="0" smtClean="0"/>
              <a:t>og </a:t>
            </a:r>
            <a:r>
              <a:rPr lang="nb-NO" sz="1400" dirty="0"/>
              <a:t>vafler på </a:t>
            </a:r>
            <a:r>
              <a:rPr lang="nb-NO" sz="1400" dirty="0" smtClean="0"/>
              <a:t>Helleren.</a:t>
            </a:r>
            <a:endParaRPr lang="nb-NO" sz="1400" b="1" dirty="0" smtClean="0"/>
          </a:p>
          <a:p>
            <a:endParaRPr lang="nb-NO" sz="1400" b="1" dirty="0" smtClean="0"/>
          </a:p>
          <a:p>
            <a:endParaRPr lang="nb-NO" sz="1400" b="1" dirty="0" smtClean="0"/>
          </a:p>
          <a:p>
            <a:endParaRPr lang="nb-NO" sz="1400" b="1" dirty="0"/>
          </a:p>
          <a:p>
            <a:endParaRPr lang="nb-NO" sz="1400" b="1" dirty="0" smtClean="0"/>
          </a:p>
          <a:p>
            <a:endParaRPr lang="nb-NO" sz="1400" b="1" dirty="0"/>
          </a:p>
          <a:p>
            <a:r>
              <a:rPr lang="nb-NO" sz="1400" b="1" dirty="0" smtClean="0"/>
              <a:t>                                                                             I august </a:t>
            </a:r>
            <a:r>
              <a:rPr lang="nb-NO" sz="1400" dirty="0" smtClean="0"/>
              <a:t>var </a:t>
            </a:r>
            <a:r>
              <a:rPr lang="nb-NO" sz="1400" dirty="0"/>
              <a:t>vi på tur til Utsira </a:t>
            </a:r>
            <a:r>
              <a:rPr lang="nb-NO" sz="1400" dirty="0" smtClean="0"/>
              <a:t>                                             			        hvor </a:t>
            </a:r>
            <a:r>
              <a:rPr lang="nb-NO" sz="1400" dirty="0"/>
              <a:t>det var med 25 personer fra </a:t>
            </a:r>
            <a:r>
              <a:rPr lang="nb-NO" sz="1400" dirty="0" smtClean="0"/>
              <a:t>				       </a:t>
            </a:r>
            <a:r>
              <a:rPr lang="nb-NO" sz="1400" dirty="0" err="1" smtClean="0"/>
              <a:t>Vasssøy</a:t>
            </a:r>
            <a:r>
              <a:rPr lang="nb-NO" sz="1400" dirty="0" smtClean="0"/>
              <a:t>,	</a:t>
            </a:r>
          </a:p>
          <a:p>
            <a:endParaRPr lang="nb-NO" sz="1400" dirty="0"/>
          </a:p>
          <a:p>
            <a:endParaRPr lang="nb-NO" sz="1400" dirty="0" smtClean="0"/>
          </a:p>
          <a:p>
            <a:r>
              <a:rPr lang="nb-NO" sz="1400" b="1" dirty="0" smtClean="0"/>
              <a:t>I oktober</a:t>
            </a:r>
            <a:r>
              <a:rPr lang="nb-NO" sz="1400" dirty="0" smtClean="0"/>
              <a:t> var vi på en fin tur med Rygerdronningen til Ryfylke.</a:t>
            </a:r>
          </a:p>
          <a:p>
            <a:r>
              <a:rPr lang="nb-NO" sz="1400" dirty="0" smtClean="0"/>
              <a:t>Det var   3 retters middag og underholdning og </a:t>
            </a:r>
            <a:r>
              <a:rPr lang="nb-NO" sz="1400" dirty="0" err="1" smtClean="0"/>
              <a:t>guiding</a:t>
            </a:r>
            <a:r>
              <a:rPr lang="nb-NO" sz="1400" dirty="0" smtClean="0"/>
              <a:t> med Tor Øyvind Skeiseid.</a:t>
            </a:r>
          </a:p>
          <a:p>
            <a:endParaRPr lang="nb-NO" sz="1400" dirty="0"/>
          </a:p>
          <a:p>
            <a:endParaRPr lang="nb-NO" sz="1400" dirty="0" smtClean="0"/>
          </a:p>
          <a:p>
            <a:endParaRPr lang="nb-NO" sz="1400" dirty="0"/>
          </a:p>
          <a:p>
            <a:endParaRPr lang="nb-NO" sz="1400" dirty="0" smtClean="0"/>
          </a:p>
          <a:p>
            <a:endParaRPr lang="nb-NO" sz="1400" dirty="0" smtClean="0"/>
          </a:p>
          <a:p>
            <a:endParaRPr lang="nb-NO" sz="1400" dirty="0"/>
          </a:p>
          <a:p>
            <a:endParaRPr lang="nb-NO" sz="1400" b="1" dirty="0"/>
          </a:p>
          <a:p>
            <a:endParaRPr lang="nb-NO" sz="1400" b="1" dirty="0" smtClean="0"/>
          </a:p>
          <a:p>
            <a:endParaRPr lang="nb-NO" sz="1400" dirty="0"/>
          </a:p>
          <a:p>
            <a:r>
              <a:rPr lang="nb-NO" sz="1400" dirty="0" smtClean="0"/>
              <a:t>Før </a:t>
            </a:r>
            <a:r>
              <a:rPr lang="nb-NO" sz="1400" dirty="0"/>
              <a:t>ferien  </a:t>
            </a:r>
            <a:r>
              <a:rPr lang="nb-NO" sz="1400" dirty="0" smtClean="0"/>
              <a:t>hadde vi en avslutnings-middag med underholdning </a:t>
            </a:r>
            <a:r>
              <a:rPr lang="nb-NO" sz="1400" dirty="0"/>
              <a:t>av ekteparet Camilla </a:t>
            </a:r>
            <a:r>
              <a:rPr lang="nb-NO" sz="1400" dirty="0" err="1"/>
              <a:t>Myrås</a:t>
            </a:r>
            <a:r>
              <a:rPr lang="nb-NO" sz="1400" dirty="0"/>
              <a:t> og Kjell </a:t>
            </a:r>
            <a:r>
              <a:rPr lang="nb-NO" sz="1400" dirty="0" err="1"/>
              <a:t>Reianes</a:t>
            </a:r>
            <a:r>
              <a:rPr lang="nb-NO" sz="1400" dirty="0" smtClean="0"/>
              <a:t>. De </a:t>
            </a:r>
            <a:r>
              <a:rPr lang="nb-NO" sz="1400" dirty="0"/>
              <a:t>underholdt med fantastisk </a:t>
            </a:r>
            <a:r>
              <a:rPr lang="nb-NO" sz="1400" dirty="0" smtClean="0"/>
              <a:t>sang.</a:t>
            </a:r>
          </a:p>
          <a:p>
            <a:endParaRPr lang="nb-NO" sz="1400" dirty="0"/>
          </a:p>
          <a:p>
            <a:r>
              <a:rPr lang="nb-NO" sz="1400" b="1" dirty="0"/>
              <a:t>Den nyeste aktiviteten</a:t>
            </a:r>
            <a:r>
              <a:rPr lang="nb-NO" sz="1400" dirty="0"/>
              <a:t> som er startet opp for seniorer på Vassøy er spinning.</a:t>
            </a:r>
          </a:p>
          <a:p>
            <a:r>
              <a:rPr lang="nb-NO" sz="1400" dirty="0"/>
              <a:t>Vi startet i begynnelsen av juni og fortsatt etter ferien.</a:t>
            </a:r>
          </a:p>
          <a:p>
            <a:r>
              <a:rPr lang="nb-NO" sz="1400" dirty="0"/>
              <a:t>En formiddag i uken har vi fast spinning med Hans Olav og Anette som instruktører .Vi er mellom 10 og 15 personer hver gang</a:t>
            </a:r>
          </a:p>
          <a:p>
            <a:r>
              <a:rPr lang="nb-NO" sz="1400" dirty="0"/>
              <a:t> </a:t>
            </a:r>
          </a:p>
          <a:p>
            <a:r>
              <a:rPr lang="nb-NO" sz="1400" dirty="0"/>
              <a:t>Jan Arvid Børnes</a:t>
            </a:r>
          </a:p>
          <a:p>
            <a:endParaRPr lang="nb-NO" b="1" dirty="0" smtClean="0"/>
          </a:p>
        </p:txBody>
      </p:sp>
      <p:pic>
        <p:nvPicPr>
          <p:cNvPr id="5122" name="Picture 2" descr="C:\Users\bruker\Documents\Sigrun dokumenter\Vassøy beboerforening\Vassøynytt\November_2018\Seniorlaget\bilde 1 båttur til Heller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9040" y="1403648"/>
            <a:ext cx="2456588" cy="184244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ruker\Documents\Sigrun dokumenter\Vassøy beboerforening\Vassøynytt\November_2018\Seniorlaget\bilde 2 tur til Utsi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18" y="2969078"/>
            <a:ext cx="2590222" cy="146964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ruker\Documents\Sigrun dokumenter\Vassøy beboerforening\Vassøynytt\November_2018\Seniorlaget\bilde 3 tur til Ryfylke med Rygerdronning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171" y="5267783"/>
            <a:ext cx="2421312" cy="181598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bruker\Documents\Sigrun dokumenter\Vassøy beboerforening\Vassøynytt\November_2018\Seniorlaget\bilde 4 tur til Ryfylke med Rygerdronning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95" y="5292080"/>
            <a:ext cx="2356520" cy="176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7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36712" y="156924"/>
            <a:ext cx="5616624" cy="8987076"/>
          </a:xfrm>
          <a:prstGeom prst="rect">
            <a:avLst/>
          </a:prstGeom>
        </p:spPr>
        <p:txBody>
          <a:bodyPr wrap="square">
            <a:spAutoFit/>
          </a:bodyPr>
          <a:lstStyle/>
          <a:p>
            <a:r>
              <a:rPr lang="nb-NO" sz="1600" b="1" dirty="0"/>
              <a:t>Forskjønning av uteområdet mellom </a:t>
            </a:r>
            <a:r>
              <a:rPr lang="nb-NO" sz="1600" b="1" dirty="0" err="1"/>
              <a:t>Vassøystua</a:t>
            </a:r>
            <a:r>
              <a:rPr lang="nb-NO" sz="1600" b="1" dirty="0"/>
              <a:t> og Vassøy kapell</a:t>
            </a:r>
            <a:endParaRPr lang="nb-NO" sz="1600" dirty="0"/>
          </a:p>
          <a:p>
            <a:endParaRPr lang="nb-NO" sz="1400" dirty="0" smtClean="0"/>
          </a:p>
          <a:p>
            <a:r>
              <a:rPr lang="nb-NO" sz="1400" dirty="0"/>
              <a:t>Vassøy bedehus/kapell disponerer ikke noe uteområde ved kapellet (bortsett fra parkeringsplassene foran bygget). Uteområdet ved husveggen sør for </a:t>
            </a:r>
            <a:r>
              <a:rPr lang="nb-NO" sz="1400" dirty="0" err="1"/>
              <a:t>Vassøystua</a:t>
            </a:r>
            <a:r>
              <a:rPr lang="nb-NO" sz="1400" dirty="0"/>
              <a:t> er i liten grad i bruk av Vassøy Beboerforening fordi det ligger på motsatt side av </a:t>
            </a:r>
            <a:r>
              <a:rPr lang="nb-NO" sz="1400" dirty="0" err="1"/>
              <a:t>Vassøystuas</a:t>
            </a:r>
            <a:r>
              <a:rPr lang="nb-NO" sz="1400" dirty="0"/>
              <a:t> hovedinngang.</a:t>
            </a:r>
          </a:p>
          <a:p>
            <a:r>
              <a:rPr lang="nb-NO" sz="1400" dirty="0"/>
              <a:t> </a:t>
            </a:r>
          </a:p>
          <a:p>
            <a:r>
              <a:rPr lang="nb-NO" sz="1400" dirty="0"/>
              <a:t>I april 2018 ble det inngått en avtale mellom Vassøy Beboerforening og Vassøy kapellstyre om felles bruk av uteområdet. Ønsket er at uteområdet kan bli et verdifullt tillegg til selve kapellet for menigheten og gjester/besøkende i forbindelse med gudstjenester og kirkelige handlinger som dåp, konfirmasjon, bryllup og begravelser.</a:t>
            </a:r>
          </a:p>
          <a:p>
            <a:r>
              <a:rPr lang="nb-NO" sz="1400" dirty="0"/>
              <a:t> </a:t>
            </a:r>
          </a:p>
          <a:p>
            <a:r>
              <a:rPr lang="nb-NO" sz="1400" dirty="0"/>
              <a:t>Det er Vassøy Beboerforening som </a:t>
            </a:r>
            <a:r>
              <a:rPr lang="nb-NO" sz="1400" dirty="0" smtClean="0"/>
              <a:t>forvalter </a:t>
            </a:r>
            <a:r>
              <a:rPr lang="nb-NO" sz="1400" dirty="0"/>
              <a:t>området og som er ansvarlig for vedlikehold. </a:t>
            </a:r>
          </a:p>
          <a:p>
            <a:r>
              <a:rPr lang="nb-NO" sz="1400" dirty="0"/>
              <a:t>Vassøy kapell har påtatt seg ansvaret for forskjønning av uteområdet ved å planere, legge heller, plante og sette ut bord og benker. I tillegg ønsket en å åpne opp for tilgang fra Vassøy kapell ved en port. </a:t>
            </a:r>
            <a:endParaRPr lang="nb-NO" sz="1400" dirty="0" smtClean="0"/>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smtClean="0"/>
          </a:p>
          <a:p>
            <a:endParaRPr lang="nb-NO" sz="1400" dirty="0"/>
          </a:p>
          <a:p>
            <a:endParaRPr lang="nb-NO" sz="1400" dirty="0"/>
          </a:p>
          <a:p>
            <a:r>
              <a:rPr lang="nb-NO" sz="1400" dirty="0"/>
              <a:t> </a:t>
            </a:r>
          </a:p>
          <a:p>
            <a:endParaRPr lang="nb-NO" sz="1400" dirty="0" smtClean="0"/>
          </a:p>
          <a:p>
            <a:endParaRPr lang="nb-NO" sz="1400" dirty="0"/>
          </a:p>
          <a:p>
            <a:r>
              <a:rPr lang="nb-NO" sz="1400" dirty="0" smtClean="0"/>
              <a:t>Tiltaket </a:t>
            </a:r>
            <a:r>
              <a:rPr lang="nb-NO" sz="1400" dirty="0"/>
              <a:t>gjennomføres delvis på dugnad. En flott port er allerede på plass, takket være Simen </a:t>
            </a:r>
            <a:r>
              <a:rPr lang="nb-NO" sz="1400" dirty="0" err="1"/>
              <a:t>S.Aase</a:t>
            </a:r>
            <a:r>
              <a:rPr lang="nb-NO" sz="1400" dirty="0"/>
              <a:t> og Eivind </a:t>
            </a:r>
            <a:r>
              <a:rPr lang="nb-NO" sz="1400" dirty="0" err="1"/>
              <a:t>Kvarsnes</a:t>
            </a:r>
            <a:r>
              <a:rPr lang="nb-NO" sz="1400" dirty="0"/>
              <a:t>. Det trengs økonomisk tilskudd for å kunne hyre inn profesjonell hjelp til gravearbeid og hellelegging, slik at dette kan bli et fint uteområde til felles glede for brukerne av </a:t>
            </a:r>
            <a:r>
              <a:rPr lang="nb-NO" sz="1400" dirty="0" err="1"/>
              <a:t>Vassøystua</a:t>
            </a:r>
            <a:r>
              <a:rPr lang="nb-NO" sz="1400" dirty="0"/>
              <a:t> og Vassøy kapell. Kapellstyret søkte i mai 2018 Stavanger kommune om tilskudd på kr.50.000 (utlysning «Frivillighet levekår»), og håper på positivt svar før jul</a:t>
            </a:r>
            <a:r>
              <a:rPr lang="nb-NO" sz="1400" dirty="0" smtClean="0"/>
              <a:t>.</a:t>
            </a:r>
          </a:p>
          <a:p>
            <a:endParaRPr lang="nb-NO" sz="1400" dirty="0" smtClean="0"/>
          </a:p>
          <a:p>
            <a:r>
              <a:rPr lang="nb-NO" sz="1400" dirty="0" smtClean="0"/>
              <a:t>Signe Egenberg</a:t>
            </a:r>
            <a:endParaRPr lang="nb-NO" sz="1400" dirty="0"/>
          </a:p>
          <a:p>
            <a:endParaRPr lang="nb-NO" sz="1400" dirty="0"/>
          </a:p>
        </p:txBody>
      </p:sp>
      <p:pic>
        <p:nvPicPr>
          <p:cNvPr id="3" name="Bilde 2" descr="h:\data\Vassøy kapell\Åpner for mer samarbeid 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916832" y="4427984"/>
            <a:ext cx="3048000" cy="2286000"/>
          </a:xfrm>
          <a:prstGeom prst="rect">
            <a:avLst/>
          </a:prstGeom>
          <a:noFill/>
          <a:ln>
            <a:noFill/>
          </a:ln>
        </p:spPr>
      </p:pic>
    </p:spTree>
    <p:extLst>
      <p:ext uri="{BB962C8B-B14F-4D97-AF65-F5344CB8AC3E}">
        <p14:creationId xmlns:p14="http://schemas.microsoft.com/office/powerpoint/2010/main" val="80107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836712" y="156924"/>
            <a:ext cx="5616624" cy="5940088"/>
          </a:xfrm>
          <a:prstGeom prst="rect">
            <a:avLst/>
          </a:prstGeom>
        </p:spPr>
        <p:txBody>
          <a:bodyPr wrap="square">
            <a:spAutoFit/>
          </a:bodyPr>
          <a:lstStyle/>
          <a:p>
            <a:r>
              <a:rPr lang="nb-NO" sz="1600" b="1" dirty="0"/>
              <a:t>Råd for å unngå rotter ved husene</a:t>
            </a:r>
            <a:endParaRPr lang="nb-NO" sz="1600" dirty="0"/>
          </a:p>
          <a:p>
            <a:endParaRPr lang="nb-NO" sz="1400" dirty="0" smtClean="0"/>
          </a:p>
          <a:p>
            <a:r>
              <a:rPr lang="nb-NO" sz="1400" dirty="0"/>
              <a:t>Vassøy Beboerforening har fått meldinger om økende </a:t>
            </a:r>
            <a:r>
              <a:rPr lang="nb-NO" sz="1400" dirty="0" smtClean="0"/>
              <a:t>rotteplage </a:t>
            </a:r>
            <a:r>
              <a:rPr lang="nb-NO" sz="1400" dirty="0"/>
              <a:t>på Vassøy. Beth hos Anticimex fortalte på telefon 21.11.18 at rotter spiser alt av mat og dyrefor de kommer over. </a:t>
            </a:r>
          </a:p>
          <a:p>
            <a:r>
              <a:rPr lang="nb-NO" sz="1400" dirty="0"/>
              <a:t>Hvordan få rottene til å vantrives på Vassøy? Beth gav følgende informasjon og råd</a:t>
            </a:r>
            <a:r>
              <a:rPr lang="nb-NO" sz="1400" dirty="0" smtClean="0"/>
              <a:t>:</a:t>
            </a:r>
          </a:p>
          <a:p>
            <a:endParaRPr lang="nb-NO" sz="1400" dirty="0"/>
          </a:p>
          <a:p>
            <a:r>
              <a:rPr lang="nb-NO" sz="1400" b="1" dirty="0" smtClean="0"/>
              <a:t>Unngå </a:t>
            </a:r>
            <a:r>
              <a:rPr lang="nb-NO" sz="1400" b="1" dirty="0"/>
              <a:t>mat </a:t>
            </a:r>
            <a:r>
              <a:rPr lang="nb-NO" sz="1400" b="1" dirty="0" smtClean="0"/>
              <a:t>ute</a:t>
            </a:r>
          </a:p>
          <a:p>
            <a:endParaRPr lang="nb-NO" sz="1400" dirty="0"/>
          </a:p>
          <a:p>
            <a:pPr marL="285750" lvl="0" indent="-285750">
              <a:buFont typeface="Arial" panose="020B0604020202020204" pitchFamily="34" charset="0"/>
              <a:buChar char="•"/>
            </a:pPr>
            <a:r>
              <a:rPr lang="nb-NO" sz="1400" dirty="0"/>
              <a:t>ikke mat fugler ved </a:t>
            </a:r>
            <a:r>
              <a:rPr lang="nb-NO" sz="1400" dirty="0" smtClean="0"/>
              <a:t>huset</a:t>
            </a:r>
          </a:p>
          <a:p>
            <a:pPr marL="285750" lvl="0" indent="-285750">
              <a:buFont typeface="Arial" panose="020B0604020202020204" pitchFamily="34" charset="0"/>
              <a:buChar char="•"/>
            </a:pPr>
            <a:endParaRPr lang="nb-NO" sz="1400" dirty="0"/>
          </a:p>
          <a:p>
            <a:pPr marL="285750" lvl="0" indent="-285750">
              <a:buFont typeface="Arial" panose="020B0604020202020204" pitchFamily="34" charset="0"/>
              <a:buChar char="•"/>
            </a:pPr>
            <a:r>
              <a:rPr lang="nb-NO" sz="1400" dirty="0"/>
              <a:t>unngå at det ligger matrester </a:t>
            </a:r>
            <a:r>
              <a:rPr lang="nb-NO" sz="1400" dirty="0" smtClean="0"/>
              <a:t>                                                                                     ved </a:t>
            </a:r>
            <a:r>
              <a:rPr lang="nb-NO" sz="1400" dirty="0"/>
              <a:t>barnehage, i </a:t>
            </a:r>
            <a:r>
              <a:rPr lang="nb-NO" sz="1400" dirty="0" smtClean="0"/>
              <a:t>skolegård</a:t>
            </a:r>
          </a:p>
          <a:p>
            <a:pPr marL="285750" lvl="0" indent="-285750">
              <a:buFont typeface="Arial" panose="020B0604020202020204" pitchFamily="34" charset="0"/>
              <a:buChar char="•"/>
            </a:pPr>
            <a:endParaRPr lang="nb-NO" sz="1400" dirty="0"/>
          </a:p>
          <a:p>
            <a:pPr marL="285750" lvl="0" indent="-285750">
              <a:buFont typeface="Arial" panose="020B0604020202020204" pitchFamily="34" charset="0"/>
              <a:buChar char="•"/>
            </a:pPr>
            <a:r>
              <a:rPr lang="nb-NO" sz="1400" dirty="0"/>
              <a:t>unngå at det ligger dyrefor </a:t>
            </a:r>
            <a:r>
              <a:rPr lang="nb-NO" sz="1400" dirty="0" smtClean="0"/>
              <a:t>                                                                       tilgjengelig</a:t>
            </a:r>
          </a:p>
          <a:p>
            <a:pPr marL="285750" lvl="0" indent="-285750">
              <a:buFont typeface="Arial" panose="020B0604020202020204" pitchFamily="34" charset="0"/>
              <a:buChar char="•"/>
            </a:pPr>
            <a:endParaRPr lang="nb-NO" sz="1400" dirty="0"/>
          </a:p>
          <a:p>
            <a:pPr marL="285750" lvl="0" indent="-285750">
              <a:buFont typeface="Arial" panose="020B0604020202020204" pitchFamily="34" charset="0"/>
              <a:buChar char="•"/>
            </a:pPr>
            <a:r>
              <a:rPr lang="nb-NO" sz="1400" dirty="0"/>
              <a:t>plukk opp </a:t>
            </a:r>
            <a:r>
              <a:rPr lang="nb-NO" sz="1400" dirty="0" smtClean="0"/>
              <a:t>nedfallsfrukt</a:t>
            </a:r>
          </a:p>
          <a:p>
            <a:pPr marL="285750" lvl="0" indent="-285750">
              <a:buFont typeface="Arial" panose="020B0604020202020204" pitchFamily="34" charset="0"/>
              <a:buChar char="•"/>
            </a:pPr>
            <a:endParaRPr lang="nb-NO" sz="1400" dirty="0"/>
          </a:p>
          <a:p>
            <a:pPr marL="285750" lvl="0" indent="-285750">
              <a:buFont typeface="Arial" panose="020B0604020202020204" pitchFamily="34" charset="0"/>
              <a:buChar char="•"/>
            </a:pPr>
            <a:r>
              <a:rPr lang="nb-NO" sz="1400" dirty="0"/>
              <a:t>rotter kan klatre, og fuglemat i trær er også mat for </a:t>
            </a:r>
            <a:r>
              <a:rPr lang="nb-NO" sz="1400" dirty="0" smtClean="0"/>
              <a:t>rotter</a:t>
            </a:r>
          </a:p>
          <a:p>
            <a:pPr marL="285750" lvl="0" indent="-285750">
              <a:buFont typeface="Arial" panose="020B0604020202020204" pitchFamily="34" charset="0"/>
              <a:buChar char="•"/>
            </a:pPr>
            <a:endParaRPr lang="nb-NO" sz="1400" dirty="0"/>
          </a:p>
          <a:p>
            <a:r>
              <a:rPr lang="nb-NO" sz="1400" b="1" dirty="0"/>
              <a:t>Alternativ </a:t>
            </a:r>
            <a:r>
              <a:rPr lang="nb-NO" sz="1400" b="1" dirty="0" smtClean="0"/>
              <a:t>fuglemating: F</a:t>
            </a:r>
            <a:r>
              <a:rPr lang="nb-NO" sz="1400" dirty="0" smtClean="0"/>
              <a:t>elles </a:t>
            </a:r>
            <a:r>
              <a:rPr lang="nb-NO" sz="1400" dirty="0" err="1"/>
              <a:t>mateplasser</a:t>
            </a:r>
            <a:r>
              <a:rPr lang="nb-NO" sz="1400" dirty="0"/>
              <a:t> for fugler på avstand fra bolighus</a:t>
            </a:r>
          </a:p>
          <a:p>
            <a:r>
              <a:rPr lang="nb-NO" sz="1400" dirty="0"/>
              <a:t> </a:t>
            </a:r>
            <a:endParaRPr lang="nb-NO" sz="1400" dirty="0" smtClean="0"/>
          </a:p>
          <a:p>
            <a:r>
              <a:rPr lang="nb-NO" sz="1400" dirty="0" smtClean="0"/>
              <a:t>Signe Egenberg</a:t>
            </a:r>
            <a:endParaRPr lang="nb-NO" sz="1400" dirty="0"/>
          </a:p>
          <a:p>
            <a:endParaRPr lang="nb-NO" sz="1400" dirty="0"/>
          </a:p>
        </p:txBody>
      </p:sp>
      <p:pic>
        <p:nvPicPr>
          <p:cNvPr id="6146" name="Picture 2" descr="C:\Users\bruker\Documents\Sigrun dokumenter\Vassøy beboerforening\Vassøynytt\November_2018\ro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008" y="2339752"/>
            <a:ext cx="2762250" cy="18383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1052736" y="6444208"/>
            <a:ext cx="184731" cy="369332"/>
          </a:xfrm>
          <a:prstGeom prst="rect">
            <a:avLst/>
          </a:prstGeom>
          <a:noFill/>
        </p:spPr>
        <p:txBody>
          <a:bodyPr wrap="none" rtlCol="0">
            <a:spAutoFit/>
          </a:bodyPr>
          <a:lstStyle/>
          <a:p>
            <a:endParaRPr lang="nb-NO" dirty="0"/>
          </a:p>
        </p:txBody>
      </p:sp>
      <p:sp>
        <p:nvSpPr>
          <p:cNvPr id="6" name="Rektangel 5"/>
          <p:cNvSpPr/>
          <p:nvPr/>
        </p:nvSpPr>
        <p:spPr>
          <a:xfrm>
            <a:off x="856659" y="6097012"/>
            <a:ext cx="2808312" cy="2923877"/>
          </a:xfrm>
          <a:prstGeom prst="rect">
            <a:avLst/>
          </a:prstGeom>
        </p:spPr>
        <p:txBody>
          <a:bodyPr wrap="square">
            <a:spAutoFit/>
          </a:bodyPr>
          <a:lstStyle/>
          <a:p>
            <a:r>
              <a:rPr lang="nb-NO" sz="1600" b="1" dirty="0" smtClean="0"/>
              <a:t>                                  Soppspalten</a:t>
            </a:r>
            <a:endParaRPr lang="nb-NO" sz="1600" dirty="0"/>
          </a:p>
          <a:p>
            <a:endParaRPr lang="nb-NO" sz="1400" dirty="0" smtClean="0"/>
          </a:p>
          <a:p>
            <a:r>
              <a:rPr lang="nb-NO" sz="1400" dirty="0" smtClean="0"/>
              <a:t>Etter den varme tørre sommeren ble det mer sopp enn vanlig utover høsten. Kanskje ikke  så mye kantareller på Vassøy , men det er fullt mulig å finne andre sopper som er spiselige. </a:t>
            </a:r>
            <a:r>
              <a:rPr lang="nb-NO" sz="1400" dirty="0"/>
              <a:t> </a:t>
            </a:r>
            <a:r>
              <a:rPr lang="nb-NO" sz="1400" dirty="0" smtClean="0"/>
              <a:t>En sopp som er nyttig å lære seg er sjampinjong, som gjerne vi ha litt feit jord. Ringen, duften og de svarte skivene gjør at den er grei å kjenne igjen. </a:t>
            </a:r>
            <a:endParaRPr lang="nb-NO" sz="1400" dirty="0"/>
          </a:p>
          <a:p>
            <a:endParaRPr lang="nb-NO" sz="1400" dirty="0"/>
          </a:p>
        </p:txBody>
      </p:sp>
      <p:pic>
        <p:nvPicPr>
          <p:cNvPr id="6147" name="Picture 3" descr="C:\Users\bruker\Documents\Sigrun dokumenter\Vassøy beboerforening\Vassøynytt\November_2018\IMG_07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559" y="6649728"/>
            <a:ext cx="2614751" cy="196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26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836712" y="156924"/>
            <a:ext cx="5616624" cy="7879080"/>
          </a:xfrm>
          <a:prstGeom prst="rect">
            <a:avLst/>
          </a:prstGeom>
        </p:spPr>
        <p:txBody>
          <a:bodyPr wrap="square">
            <a:spAutoFit/>
          </a:bodyPr>
          <a:lstStyle/>
          <a:p>
            <a:r>
              <a:rPr lang="nb-NO" sz="1600" b="1" dirty="0" smtClean="0"/>
              <a:t>Flyttblokker på Vassøy</a:t>
            </a:r>
            <a:endParaRPr lang="nb-NO" sz="1600" dirty="0" smtClean="0"/>
          </a:p>
          <a:p>
            <a:endParaRPr lang="nb-NO" sz="1400" dirty="0" smtClean="0"/>
          </a:p>
          <a:p>
            <a:r>
              <a:rPr lang="nb-NO" sz="1400" dirty="0" smtClean="0"/>
              <a:t>Når man skal finne veien er det nyttig med landemerker. I Paris kan man navigere etter Eiffeltårnet, i Stavanger har vi Ullandhaugtårnet og Vassøy kjenner man igjen på lysmastene. Flyttblokkene – kampesteinene som ligger strødd rundt omkring i landskapet i Norge – er en annen type landemerker som folk har gjort seg nytte av. Både som landemerker og som sjømerker for å navigere langs kysten. Helt fra 16-1700-tallet var Kongssteinen kjent som en attraksjon i Stavanger. Dette var en kjempestor, kuleformet stein med diameter på nesten 10 meter som lå på </a:t>
            </a:r>
            <a:r>
              <a:rPr lang="nb-NO" sz="1400" dirty="0" err="1" smtClean="0"/>
              <a:t>Bergeland</a:t>
            </a:r>
            <a:r>
              <a:rPr lang="nb-NO" sz="1400" dirty="0" smtClean="0"/>
              <a:t>, omtrent der den videregående skolen ligger i dag. Steinen fikk navnet da kong Fredrik IV besteg den i 1704. Det gamle bildet viser Kongssteinen sett fra </a:t>
            </a:r>
            <a:r>
              <a:rPr lang="nb-NO" sz="1400" dirty="0" err="1" smtClean="0"/>
              <a:t>Breiavatnet</a:t>
            </a:r>
            <a:r>
              <a:rPr lang="nb-NO" sz="1400" dirty="0" smtClean="0"/>
              <a:t> (mot øst).  </a:t>
            </a:r>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a:p>
          <a:p>
            <a:endParaRPr lang="nb-NO" sz="1400" dirty="0" smtClean="0"/>
          </a:p>
          <a:p>
            <a:endParaRPr lang="nb-NO" sz="1400" dirty="0"/>
          </a:p>
          <a:p>
            <a:r>
              <a:rPr lang="nb-NO" sz="1400" dirty="0" smtClean="0"/>
              <a:t>Kongssteinen finnes ikke lenger, den ble sprengt bort for 150 år siden. Dessverre. Men navnet lever i hvert fall videre i Kongsteinsgata på </a:t>
            </a:r>
            <a:r>
              <a:rPr lang="nb-NO" sz="1400" dirty="0" err="1" smtClean="0"/>
              <a:t>Bergeland</a:t>
            </a:r>
            <a:r>
              <a:rPr lang="nb-NO" sz="1400" dirty="0" smtClean="0"/>
              <a:t>. </a:t>
            </a:r>
          </a:p>
          <a:p>
            <a:endParaRPr lang="nb-NO" sz="1400" dirty="0"/>
          </a:p>
          <a:p>
            <a:r>
              <a:rPr lang="nb-NO" sz="1400" dirty="0" smtClean="0"/>
              <a:t>Disse opplysningene har jeg fra et prosjekt som Naturvernforbundet utførte for Stavanger kommune for noen år siden. De tok mål av seg til å kartlegge alle store flyttblokkene i Stavanger og undersøke både den geologiske historien og kulturhistorien. De har vært på Vassøy også, og registrert </a:t>
            </a:r>
            <a:r>
              <a:rPr lang="nb-NO" sz="1400" dirty="0" err="1" smtClean="0"/>
              <a:t>ca</a:t>
            </a:r>
            <a:r>
              <a:rPr lang="nb-NO" sz="1400" dirty="0" smtClean="0"/>
              <a:t> 20 store flyttblokker. Jeg har plassert disse blokkene nøyaktig inn på flybildet med hvite sirkler. </a:t>
            </a:r>
            <a:endParaRPr lang="nb-NO" sz="1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760" y="3131840"/>
            <a:ext cx="4142978" cy="235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7584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1239</Words>
  <Application>Microsoft Office PowerPoint</Application>
  <PresentationFormat>Skjermfremvisning (4:3)</PresentationFormat>
  <Paragraphs>187</Paragraphs>
  <Slides>12</Slides>
  <Notes>0</Notes>
  <HiddenSlides>0</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bruker</dc:creator>
  <cp:lastModifiedBy>bruker</cp:lastModifiedBy>
  <cp:revision>22</cp:revision>
  <dcterms:created xsi:type="dcterms:W3CDTF">2018-11-25T22:22:31Z</dcterms:created>
  <dcterms:modified xsi:type="dcterms:W3CDTF">2018-11-26T02:36:07Z</dcterms:modified>
</cp:coreProperties>
</file>